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image" Target="../media/image-4-4.png"/><Relationship Id="rId5" Type="http://schemas.openxmlformats.org/officeDocument/2006/relationships/image" Target="../media/image-4-5.png"/><Relationship Id="rId6" Type="http://schemas.openxmlformats.org/officeDocument/2006/relationships/image" Target="../media/image-4-6.png"/><Relationship Id="rId7" Type="http://schemas.openxmlformats.org/officeDocument/2006/relationships/image" Target="../media/image-4-7.png"/><Relationship Id="rId8" Type="http://schemas.openxmlformats.org/officeDocument/2006/relationships/image" Target="../media/image-4-8.png"/><Relationship Id="rId9" Type="http://schemas.openxmlformats.org/officeDocument/2006/relationships/image" Target="../media/image-4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image" Target="../media/image-5-2.png"/><Relationship Id="rId3" Type="http://schemas.openxmlformats.org/officeDocument/2006/relationships/image" Target="../media/image-5-3.png"/><Relationship Id="rId4" Type="http://schemas.openxmlformats.org/officeDocument/2006/relationships/image" Target="../media/image-5-4.png"/><Relationship Id="rId5" Type="http://schemas.openxmlformats.org/officeDocument/2006/relationships/image" Target="../media/image-5-5.png"/><Relationship Id="rId6" Type="http://schemas.openxmlformats.org/officeDocument/2006/relationships/image" Target="../media/image-5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image" Target="../media/image-6-2.png"/><Relationship Id="rId3" Type="http://schemas.openxmlformats.org/officeDocument/2006/relationships/image" Target="../media/image-6-3.png"/><Relationship Id="rId4" Type="http://schemas.openxmlformats.org/officeDocument/2006/relationships/image" Target="../media/image-6-4.png"/><Relationship Id="rId5" Type="http://schemas.openxmlformats.org/officeDocument/2006/relationships/image" Target="../media/image-6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2.png"/><Relationship Id="rId4" Type="http://schemas.openxmlformats.org/officeDocument/2006/relationships/image" Target="../media/image-7-2.png"/><Relationship Id="rId5" Type="http://schemas.openxmlformats.org/officeDocument/2006/relationships/image" Target="../media/image-7-2.png"/><Relationship Id="rId6" Type="http://schemas.openxmlformats.org/officeDocument/2006/relationships/image" Target="../media/image-7-2.png"/><Relationship Id="rId7" Type="http://schemas.openxmlformats.org/officeDocument/2006/relationships/image" Target="../media/image-7-2.png"/><Relationship Id="rId8" Type="http://schemas.openxmlformats.org/officeDocument/2006/relationships/image" Target="../media/image-7-2.png"/><Relationship Id="rId9" Type="http://schemas.openxmlformats.org/officeDocument/2006/relationships/image" Target="../media/image-7-2.png"/><Relationship Id="rId10" Type="http://schemas.openxmlformats.org/officeDocument/2006/relationships/image" Target="../media/image-7-2.png"/><Relationship Id="rId11" Type="http://schemas.openxmlformats.org/officeDocument/2006/relationships/slideLayout" Target="../slideLayouts/slideLayout1.xml"/><Relationship Id="rId1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image" Target="../media/image-9-5.png"/><Relationship Id="rId6" Type="http://schemas.openxmlformats.org/officeDocument/2006/relationships/image" Target="../media/image-9-6.png"/><Relationship Id="rId7" Type="http://schemas.openxmlformats.org/officeDocument/2006/relationships/image" Target="../media/image-9-7.png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7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869680" y="-1188720"/>
            <a:ext cx="4206240" cy="4206240"/>
          </a:xfrm>
          <a:prstGeom prst="ellipse">
            <a:avLst/>
          </a:prstGeom>
          <a:solidFill>
            <a:srgbClr val="9A45AF">
              <a:alpha val="22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10058400" y="-365760"/>
            <a:ext cx="3108960" cy="3108960"/>
          </a:xfrm>
          <a:prstGeom prst="ellipse">
            <a:avLst/>
          </a:prstGeom>
          <a:solidFill>
            <a:srgbClr val="3FD6C8">
              <a:alpha val="18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9235440" y="548640"/>
            <a:ext cx="2743200" cy="2743200"/>
          </a:xfrm>
          <a:prstGeom prst="ellipse">
            <a:avLst/>
          </a:prstGeom>
          <a:solidFill>
            <a:srgbClr val="E85DA0">
              <a:alpha val="16000"/>
            </a:srgbClr>
          </a:solidFill>
          <a:ln/>
        </p:spPr>
      </p:sp>
      <p:pic>
        <p:nvPicPr>
          <p:cNvPr id="5" name="Image 0" descr="/home/claude/brochure/images/icon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" y="548640"/>
            <a:ext cx="457200" cy="557373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170432" y="54864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700" dirty="0">
                <a:solidFill>
                  <a:srgbClr val="C9AFD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700" dirty="0"/>
          </a:p>
        </p:txBody>
      </p:sp>
      <p:sp>
        <p:nvSpPr>
          <p:cNvPr id="7" name="Text 4"/>
          <p:cNvSpPr/>
          <p:nvPr/>
        </p:nvSpPr>
        <p:spPr>
          <a:xfrm>
            <a:off x="777240" y="2331720"/>
            <a:ext cx="8778240" cy="1965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2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Apri il tuo</a:t>
            </a:r>
            <a:endParaRPr lang="en-US" sz="4800" dirty="0"/>
          </a:p>
          <a:p>
            <a:pPr indent="0" marL="0">
              <a:lnSpc>
                <a:spcPct val="102000"/>
              </a:lnSpc>
              <a:buNone/>
            </a:pPr>
            <a:r>
              <a:rPr lang="en-US" sz="4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TikTok Shop</a:t>
            </a:r>
            <a:endParaRPr lang="en-US" sz="4800" dirty="0"/>
          </a:p>
        </p:txBody>
      </p:sp>
      <p:sp>
        <p:nvSpPr>
          <p:cNvPr id="8" name="Text 5"/>
          <p:cNvSpPr/>
          <p:nvPr/>
        </p:nvSpPr>
        <p:spPr>
          <a:xfrm>
            <a:off x="795528" y="4160520"/>
            <a:ext cx="786384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i="1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Trasforma ogni contenuto in una vendita, con la strategia e il supporto di un partner esperto.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777240" y="5074920"/>
            <a:ext cx="6126480" cy="685800"/>
          </a:xfrm>
          <a:prstGeom prst="roundRect">
            <a:avLst>
              <a:gd name="adj" fmla="val 16000"/>
            </a:avLst>
          </a:prstGeom>
          <a:solidFill>
            <a:srgbClr val="9A45AF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0" name="Text 7"/>
          <p:cNvSpPr/>
          <p:nvPr/>
        </p:nvSpPr>
        <p:spPr>
          <a:xfrm>
            <a:off x="777240" y="5074920"/>
            <a:ext cx="61264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spc="10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 SOLUZIONE COMPLETA DI USOCIAL AGENCY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795528" y="626364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5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usocialagency.it  —  Soluzioni digitali per la tua crescita</a:t>
            </a:r>
            <a:endParaRPr lang="en-US" sz="10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CONTESTO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Cos'è TikTok Shop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502920" y="1481328"/>
            <a:ext cx="8229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i="1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nuovo motore di vendita dentro l'app più usata al mondo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02920" y="2148840"/>
            <a:ext cx="3383280" cy="1737360"/>
          </a:xfrm>
          <a:prstGeom prst="roundRect">
            <a:avLst>
              <a:gd name="adj" fmla="val 421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1874520" y="2404872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9" name="Image 1" descr="/home/claude/brochure/images/icon_car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4131" y="2494483"/>
            <a:ext cx="460858" cy="46085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502920" y="3081528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 MLD+</a:t>
            </a:r>
            <a:endParaRPr lang="en-US" sz="2600" dirty="0"/>
          </a:p>
        </p:txBody>
      </p:sp>
      <p:sp>
        <p:nvSpPr>
          <p:cNvPr id="11" name="Text 7"/>
          <p:cNvSpPr/>
          <p:nvPr/>
        </p:nvSpPr>
        <p:spPr>
          <a:xfrm>
            <a:off x="731520" y="35204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Utenti attivi su TikTok</a:t>
            </a:r>
            <a:endParaRPr lang="en-US" sz="1150" dirty="0"/>
          </a:p>
        </p:txBody>
      </p:sp>
      <p:sp>
        <p:nvSpPr>
          <p:cNvPr id="12" name="Shape 8"/>
          <p:cNvSpPr/>
          <p:nvPr/>
        </p:nvSpPr>
        <p:spPr>
          <a:xfrm>
            <a:off x="4206240" y="2148840"/>
            <a:ext cx="3383280" cy="1737360"/>
          </a:xfrm>
          <a:prstGeom prst="roundRect">
            <a:avLst>
              <a:gd name="adj" fmla="val 421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5577840" y="2404872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4" name="Image 2" descr="/home/claude/brochure/images/icon_chart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7451" y="2494483"/>
            <a:ext cx="460858" cy="46085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4206240" y="3081528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4x</a:t>
            </a:r>
            <a:endParaRPr lang="en-US" sz="2600" dirty="0"/>
          </a:p>
        </p:txBody>
      </p:sp>
      <p:sp>
        <p:nvSpPr>
          <p:cNvPr id="16" name="Text 11"/>
          <p:cNvSpPr/>
          <p:nvPr/>
        </p:nvSpPr>
        <p:spPr>
          <a:xfrm>
            <a:off x="4434840" y="35204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Crescita e-commerce sul canale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7909560" y="2148840"/>
            <a:ext cx="3383280" cy="1737360"/>
          </a:xfrm>
          <a:prstGeom prst="roundRect">
            <a:avLst>
              <a:gd name="adj" fmla="val 421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9281160" y="2404872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9" name="Image 3" descr="/home/claude/brochure/images/icon_bolt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0771" y="2494483"/>
            <a:ext cx="460858" cy="46085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7909560" y="3081528"/>
            <a:ext cx="33832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60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24/7</a:t>
            </a:r>
            <a:endParaRPr lang="en-US" sz="2600" dirty="0"/>
          </a:p>
        </p:txBody>
      </p:sp>
      <p:sp>
        <p:nvSpPr>
          <p:cNvPr id="21" name="Text 15"/>
          <p:cNvSpPr/>
          <p:nvPr/>
        </p:nvSpPr>
        <p:spPr>
          <a:xfrm>
            <a:off x="8138160" y="352044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Vendite sempre attive</a:t>
            </a:r>
            <a:endParaRPr lang="en-US" sz="1150" dirty="0"/>
          </a:p>
        </p:txBody>
      </p:sp>
      <p:sp>
        <p:nvSpPr>
          <p:cNvPr id="22" name="Text 16"/>
          <p:cNvSpPr/>
          <p:nvPr/>
        </p:nvSpPr>
        <p:spPr>
          <a:xfrm>
            <a:off x="502920" y="4343400"/>
            <a:ext cx="6309360" cy="1691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8000"/>
              </a:lnSpc>
              <a:buNone/>
            </a:pPr>
            <a:r>
              <a:rPr lang="en-US" sz="150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canale che unisce scoperta e acquisto.
</a:t>
            </a:r>
            <a:endParaRPr lang="en-US" sz="15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3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TikTok è diventato uno dei principali canali di scoperta prodotto: gli utenti non si limitano più a guardare contenuti, ma acquistano direttamente all'interno della piattaforma, senza passaggi esterni.</a:t>
            </a:r>
            <a:endParaRPr lang="en-US" sz="1500" dirty="0"/>
          </a:p>
        </p:txBody>
      </p:sp>
      <p:sp>
        <p:nvSpPr>
          <p:cNvPr id="23" name="Shape 17"/>
          <p:cNvSpPr/>
          <p:nvPr/>
        </p:nvSpPr>
        <p:spPr>
          <a:xfrm>
            <a:off x="7040880" y="4343400"/>
            <a:ext cx="4617720" cy="1691640"/>
          </a:xfrm>
          <a:prstGeom prst="roundRect">
            <a:avLst>
              <a:gd name="adj" fmla="val 4324"/>
            </a:avLst>
          </a:prstGeom>
          <a:solidFill>
            <a:srgbClr val="17101C"/>
          </a:solidFill>
          <a:ln/>
        </p:spPr>
      </p:sp>
      <p:sp>
        <p:nvSpPr>
          <p:cNvPr id="24" name="Text 18"/>
          <p:cNvSpPr/>
          <p:nvPr/>
        </p:nvSpPr>
        <p:spPr>
          <a:xfrm>
            <a:off x="7315200" y="4544568"/>
            <a:ext cx="406908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lnSpc>
                <a:spcPct val="115000"/>
              </a:lnSpc>
              <a:buNone/>
            </a:pPr>
            <a:r>
              <a:rPr lang="en-US" sz="1550" i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“Chi guarda, oggi acquista. Il percorso tra scoperta e vendita non è mai stato così breve.”</a:t>
            </a:r>
            <a:endParaRPr lang="en-US" sz="1550" dirty="0"/>
          </a:p>
        </p:txBody>
      </p:sp>
      <p:sp>
        <p:nvSpPr>
          <p:cNvPr id="25" name="Text 19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26" name="Text 20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PERCHÉ ADESSO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100584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Perché aprire un TikTok Shop nel 2026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02920" y="1444752"/>
            <a:ext cx="9144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i="1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Quattro leve che rendono TikTok Shop un canale di vendita imprescindibile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02920" y="2148840"/>
            <a:ext cx="5257800" cy="1417320"/>
          </a:xfrm>
          <a:prstGeom prst="roundRect">
            <a:avLst>
              <a:gd name="adj" fmla="val 516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777240" y="2537460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9" name="Image 1" descr="/home/claude/brochure/images/icon_bol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851" y="2627071"/>
            <a:ext cx="460858" cy="46085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60020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Video Brevi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1600200" y="2679192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Contenuti brevi e virali che guidano la scoperta del prodotto in tempo reale.</a:t>
            </a:r>
            <a:endParaRPr lang="en-US" sz="1180" dirty="0"/>
          </a:p>
        </p:txBody>
      </p:sp>
      <p:sp>
        <p:nvSpPr>
          <p:cNvPr id="12" name="Shape 8"/>
          <p:cNvSpPr/>
          <p:nvPr/>
        </p:nvSpPr>
        <p:spPr>
          <a:xfrm>
            <a:off x="6263640" y="2148840"/>
            <a:ext cx="5257800" cy="1417320"/>
          </a:xfrm>
          <a:prstGeom prst="roundRect">
            <a:avLst>
              <a:gd name="adj" fmla="val 516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6537960" y="2537460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4" name="Image 2" descr="/home/claude/brochure/images/icon_star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7571" y="2627071"/>
            <a:ext cx="460858" cy="46085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7360920" y="231343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Live Shopping</a:t>
            </a:r>
            <a:endParaRPr lang="en-US" sz="1600" dirty="0"/>
          </a:p>
        </p:txBody>
      </p:sp>
      <p:sp>
        <p:nvSpPr>
          <p:cNvPr id="16" name="Text 11"/>
          <p:cNvSpPr/>
          <p:nvPr/>
        </p:nvSpPr>
        <p:spPr>
          <a:xfrm>
            <a:off x="7360920" y="2679192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Dirette che creano urgenza e trasformano l'attenzione in conversioni immediate.</a:t>
            </a:r>
            <a:endParaRPr lang="en-US" sz="1180" dirty="0"/>
          </a:p>
        </p:txBody>
      </p:sp>
      <p:sp>
        <p:nvSpPr>
          <p:cNvPr id="17" name="Shape 12"/>
          <p:cNvSpPr/>
          <p:nvPr/>
        </p:nvSpPr>
        <p:spPr>
          <a:xfrm>
            <a:off x="502920" y="3840480"/>
            <a:ext cx="5257800" cy="1417320"/>
          </a:xfrm>
          <a:prstGeom prst="roundRect">
            <a:avLst>
              <a:gd name="adj" fmla="val 516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8" name="Shape 13"/>
          <p:cNvSpPr/>
          <p:nvPr/>
        </p:nvSpPr>
        <p:spPr>
          <a:xfrm>
            <a:off x="777240" y="4229100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9" name="Image 3" descr="/home/claude/brochure/images/icon_stor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851" y="4318711"/>
            <a:ext cx="460858" cy="460858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1600200" y="400507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Showcase Prodotti</a:t>
            </a:r>
            <a:endParaRPr lang="en-US" sz="1600" dirty="0"/>
          </a:p>
        </p:txBody>
      </p:sp>
      <p:sp>
        <p:nvSpPr>
          <p:cNvPr id="21" name="Text 15"/>
          <p:cNvSpPr/>
          <p:nvPr/>
        </p:nvSpPr>
        <p:spPr>
          <a:xfrm>
            <a:off x="1600200" y="4370832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vetrina digitale sempre attiva, con catalogo completo dentro l'app.</a:t>
            </a:r>
            <a:endParaRPr lang="en-US" sz="1180" dirty="0"/>
          </a:p>
        </p:txBody>
      </p:sp>
      <p:sp>
        <p:nvSpPr>
          <p:cNvPr id="22" name="Shape 16"/>
          <p:cNvSpPr/>
          <p:nvPr/>
        </p:nvSpPr>
        <p:spPr>
          <a:xfrm>
            <a:off x="6263640" y="3840480"/>
            <a:ext cx="5257800" cy="1417320"/>
          </a:xfrm>
          <a:prstGeom prst="roundRect">
            <a:avLst>
              <a:gd name="adj" fmla="val 5161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23" name="Shape 17"/>
          <p:cNvSpPr/>
          <p:nvPr/>
        </p:nvSpPr>
        <p:spPr>
          <a:xfrm>
            <a:off x="6537960" y="4229100"/>
            <a:ext cx="640080" cy="64008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4" name="Image 4" descr="/home/claude/brochure/images/icon_users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27571" y="4318711"/>
            <a:ext cx="460858" cy="460858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360920" y="4005072"/>
            <a:ext cx="39319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Programma Affiliate</a:t>
            </a:r>
            <a:endParaRPr lang="en-US" sz="1600" dirty="0"/>
          </a:p>
        </p:txBody>
      </p:sp>
      <p:sp>
        <p:nvSpPr>
          <p:cNvPr id="26" name="Text 19"/>
          <p:cNvSpPr/>
          <p:nvPr/>
        </p:nvSpPr>
        <p:spPr>
          <a:xfrm>
            <a:off x="7360920" y="4370832"/>
            <a:ext cx="39319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Creator che promuovono i tuoi prodotti in cambio di una commissione: zero costi fissi, paghi solo sui risultati.</a:t>
            </a:r>
            <a:endParaRPr lang="en-US" sz="1180" dirty="0"/>
          </a:p>
        </p:txBody>
      </p:sp>
      <p:sp>
        <p:nvSpPr>
          <p:cNvPr id="27" name="Shape 20"/>
          <p:cNvSpPr/>
          <p:nvPr/>
        </p:nvSpPr>
        <p:spPr>
          <a:xfrm>
            <a:off x="502920" y="5394960"/>
            <a:ext cx="11018520" cy="566928"/>
          </a:xfrm>
          <a:prstGeom prst="roundRect">
            <a:avLst>
              <a:gd name="adj" fmla="val 12903"/>
            </a:avLst>
          </a:prstGeom>
          <a:solidFill>
            <a:srgbClr val="9A45AF"/>
          </a:solidFill>
          <a:ln/>
        </p:spPr>
      </p:sp>
      <p:sp>
        <p:nvSpPr>
          <p:cNvPr id="28" name="Text 21"/>
          <p:cNvSpPr/>
          <p:nvPr/>
        </p:nvSpPr>
        <p:spPr>
          <a:xfrm>
            <a:off x="777240" y="5394960"/>
            <a:ext cx="10469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 prodotti nel programma Affiliate hanno maggiori opportunità di essere scoperti e acquistati.”</a:t>
            </a:r>
            <a:endParaRPr lang="en-US" sz="1250" dirty="0"/>
          </a:p>
        </p:txBody>
      </p:sp>
      <p:sp>
        <p:nvSpPr>
          <p:cNvPr id="29" name="Text 22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30" name="Text 23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17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C9AFD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 VANTAGGI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Vantaggi principali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502920" y="1481328"/>
            <a:ext cx="9144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i="1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Tutto ciò che il tuo business ottiene aprendo un TikTok Shop con noi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02920" y="210312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8" name="Shape 5"/>
          <p:cNvSpPr/>
          <p:nvPr/>
        </p:nvSpPr>
        <p:spPr>
          <a:xfrm>
            <a:off x="1531620" y="233172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9" name="Image 1" descr="/home/claude/brochure/images/icon_char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430" y="2408530"/>
            <a:ext cx="395021" cy="395021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40080" y="299923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Aumento delle vendite</a:t>
            </a:r>
            <a:endParaRPr lang="en-US" sz="1300" dirty="0"/>
          </a:p>
        </p:txBody>
      </p:sp>
      <p:sp>
        <p:nvSpPr>
          <p:cNvPr id="11" name="Text 7"/>
          <p:cNvSpPr/>
          <p:nvPr/>
        </p:nvSpPr>
        <p:spPr>
          <a:xfrm>
            <a:off x="667512" y="341985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Nuovi volumi grazie a un canale ad alta conversione.</a:t>
            </a:r>
            <a:endParaRPr lang="en-US" sz="1000" dirty="0"/>
          </a:p>
        </p:txBody>
      </p:sp>
      <p:sp>
        <p:nvSpPr>
          <p:cNvPr id="12" name="Shape 8"/>
          <p:cNvSpPr/>
          <p:nvPr/>
        </p:nvSpPr>
        <p:spPr>
          <a:xfrm>
            <a:off x="3310128" y="210312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13" name="Shape 9"/>
          <p:cNvSpPr/>
          <p:nvPr/>
        </p:nvSpPr>
        <p:spPr>
          <a:xfrm>
            <a:off x="4338828" y="233172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4" name="Image 2" descr="/home/claude/brochure/images/icon_users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5638" y="2408530"/>
            <a:ext cx="395021" cy="39502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3447288" y="299923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Accesso al pubblico TikTok</a:t>
            </a:r>
            <a:endParaRPr lang="en-US" sz="1300" dirty="0"/>
          </a:p>
        </p:txBody>
      </p:sp>
      <p:sp>
        <p:nvSpPr>
          <p:cNvPr id="16" name="Text 11"/>
          <p:cNvSpPr/>
          <p:nvPr/>
        </p:nvSpPr>
        <p:spPr>
          <a:xfrm>
            <a:off x="3474720" y="341985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Oltre un miliardo di utenti attivi ogni mese.</a:t>
            </a:r>
            <a:endParaRPr lang="en-US" sz="1000" dirty="0"/>
          </a:p>
        </p:txBody>
      </p:sp>
      <p:sp>
        <p:nvSpPr>
          <p:cNvPr id="17" name="Shape 12"/>
          <p:cNvSpPr/>
          <p:nvPr/>
        </p:nvSpPr>
        <p:spPr>
          <a:xfrm>
            <a:off x="6117336" y="210312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18" name="Shape 13"/>
          <p:cNvSpPr/>
          <p:nvPr/>
        </p:nvSpPr>
        <p:spPr>
          <a:xfrm>
            <a:off x="7146036" y="233172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9" name="Image 3" descr="/home/claude/brochure/images/icon_cog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2846" y="2408530"/>
            <a:ext cx="395021" cy="395021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254496" y="299923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Setup professionale</a:t>
            </a:r>
            <a:endParaRPr lang="en-US" sz="1300" dirty="0"/>
          </a:p>
        </p:txBody>
      </p:sp>
      <p:sp>
        <p:nvSpPr>
          <p:cNvPr id="21" name="Text 15"/>
          <p:cNvSpPr/>
          <p:nvPr/>
        </p:nvSpPr>
        <p:spPr>
          <a:xfrm>
            <a:off x="6281928" y="341985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Configurazione tecnica e burocratica gestita da noi.</a:t>
            </a:r>
            <a:endParaRPr lang="en-US" sz="1000" dirty="0"/>
          </a:p>
        </p:txBody>
      </p:sp>
      <p:sp>
        <p:nvSpPr>
          <p:cNvPr id="22" name="Shape 16"/>
          <p:cNvSpPr/>
          <p:nvPr/>
        </p:nvSpPr>
        <p:spPr>
          <a:xfrm>
            <a:off x="8924544" y="210312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23" name="Shape 17"/>
          <p:cNvSpPr/>
          <p:nvPr/>
        </p:nvSpPr>
        <p:spPr>
          <a:xfrm>
            <a:off x="9953244" y="233172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4" name="Image 4" descr="/home/claude/brochure/images/icon_layers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30054" y="2408530"/>
            <a:ext cx="395021" cy="395021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9061704" y="299923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Integrazione catalogo</a:t>
            </a:r>
            <a:endParaRPr lang="en-US" sz="1300" dirty="0"/>
          </a:p>
        </p:txBody>
      </p:sp>
      <p:sp>
        <p:nvSpPr>
          <p:cNvPr id="26" name="Text 19"/>
          <p:cNvSpPr/>
          <p:nvPr/>
        </p:nvSpPr>
        <p:spPr>
          <a:xfrm>
            <a:off x="9089136" y="341985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Prodotti sincronizzati, sempre aggiornati.</a:t>
            </a:r>
            <a:endParaRPr lang="en-US" sz="1000" dirty="0"/>
          </a:p>
        </p:txBody>
      </p:sp>
      <p:sp>
        <p:nvSpPr>
          <p:cNvPr id="27" name="Shape 20"/>
          <p:cNvSpPr/>
          <p:nvPr/>
        </p:nvSpPr>
        <p:spPr>
          <a:xfrm>
            <a:off x="502920" y="429768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28" name="Shape 21"/>
          <p:cNvSpPr/>
          <p:nvPr/>
        </p:nvSpPr>
        <p:spPr>
          <a:xfrm>
            <a:off x="1531620" y="452628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9" name="Image 5" descr="/home/claude/brochure/images/icon_shield_white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08430" y="4603090"/>
            <a:ext cx="395021" cy="395021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640080" y="519379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Gestione account</a:t>
            </a:r>
            <a:endParaRPr lang="en-US" sz="1300" dirty="0"/>
          </a:p>
        </p:txBody>
      </p:sp>
      <p:sp>
        <p:nvSpPr>
          <p:cNvPr id="31" name="Text 23"/>
          <p:cNvSpPr/>
          <p:nvPr/>
        </p:nvSpPr>
        <p:spPr>
          <a:xfrm>
            <a:off x="667512" y="561441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Monitoraggio costante e piena conformità.</a:t>
            </a:r>
            <a:endParaRPr lang="en-US" sz="1000" dirty="0"/>
          </a:p>
        </p:txBody>
      </p:sp>
      <p:sp>
        <p:nvSpPr>
          <p:cNvPr id="32" name="Shape 24"/>
          <p:cNvSpPr/>
          <p:nvPr/>
        </p:nvSpPr>
        <p:spPr>
          <a:xfrm>
            <a:off x="3310128" y="429768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33" name="Shape 25"/>
          <p:cNvSpPr/>
          <p:nvPr/>
        </p:nvSpPr>
        <p:spPr>
          <a:xfrm>
            <a:off x="4338828" y="452628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34" name="Image 6" descr="/home/claude/brochure/images/icon_headset_white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15638" y="4603090"/>
            <a:ext cx="395021" cy="395021"/>
          </a:xfrm>
          <a:prstGeom prst="rect">
            <a:avLst/>
          </a:prstGeom>
        </p:spPr>
      </p:pic>
      <p:sp>
        <p:nvSpPr>
          <p:cNvPr id="35" name="Text 26"/>
          <p:cNvSpPr/>
          <p:nvPr/>
        </p:nvSpPr>
        <p:spPr>
          <a:xfrm>
            <a:off x="3447288" y="519379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Supporto dedicato</a:t>
            </a:r>
            <a:endParaRPr lang="en-US" sz="1300" dirty="0"/>
          </a:p>
        </p:txBody>
      </p:sp>
      <p:sp>
        <p:nvSpPr>
          <p:cNvPr id="36" name="Text 27"/>
          <p:cNvSpPr/>
          <p:nvPr/>
        </p:nvSpPr>
        <p:spPr>
          <a:xfrm>
            <a:off x="3474720" y="561441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team sempre disponibile per ogni esigenza.</a:t>
            </a:r>
            <a:endParaRPr lang="en-US" sz="1000" dirty="0"/>
          </a:p>
        </p:txBody>
      </p:sp>
      <p:sp>
        <p:nvSpPr>
          <p:cNvPr id="37" name="Shape 28"/>
          <p:cNvSpPr/>
          <p:nvPr/>
        </p:nvSpPr>
        <p:spPr>
          <a:xfrm>
            <a:off x="6117336" y="429768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38" name="Shape 29"/>
          <p:cNvSpPr/>
          <p:nvPr/>
        </p:nvSpPr>
        <p:spPr>
          <a:xfrm>
            <a:off x="7146036" y="452628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39" name="Image 7" descr="/home/claude/brochure/images/icon_target_white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22846" y="4603090"/>
            <a:ext cx="395021" cy="395021"/>
          </a:xfrm>
          <a:prstGeom prst="rect">
            <a:avLst/>
          </a:prstGeom>
        </p:spPr>
      </p:pic>
      <p:sp>
        <p:nvSpPr>
          <p:cNvPr id="40" name="Text 30"/>
          <p:cNvSpPr/>
          <p:nvPr/>
        </p:nvSpPr>
        <p:spPr>
          <a:xfrm>
            <a:off x="6254496" y="519379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Strategia personalizzata</a:t>
            </a:r>
            <a:endParaRPr lang="en-US" sz="1300" dirty="0"/>
          </a:p>
        </p:txBody>
      </p:sp>
      <p:sp>
        <p:nvSpPr>
          <p:cNvPr id="41" name="Text 31"/>
          <p:cNvSpPr/>
          <p:nvPr/>
        </p:nvSpPr>
        <p:spPr>
          <a:xfrm>
            <a:off x="6281928" y="561441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piano costruito sul tuo brand e i tuoi obiettivi.</a:t>
            </a:r>
            <a:endParaRPr lang="en-US" sz="1000" dirty="0"/>
          </a:p>
        </p:txBody>
      </p:sp>
      <p:sp>
        <p:nvSpPr>
          <p:cNvPr id="42" name="Shape 32"/>
          <p:cNvSpPr/>
          <p:nvPr/>
        </p:nvSpPr>
        <p:spPr>
          <a:xfrm>
            <a:off x="8924544" y="4297680"/>
            <a:ext cx="2606040" cy="1965960"/>
          </a:xfrm>
          <a:prstGeom prst="roundRect">
            <a:avLst>
              <a:gd name="adj" fmla="val 3721"/>
            </a:avLst>
          </a:prstGeom>
          <a:solidFill>
            <a:srgbClr val="251A2C"/>
          </a:solidFill>
          <a:ln/>
        </p:spPr>
      </p:sp>
      <p:sp>
        <p:nvSpPr>
          <p:cNvPr id="43" name="Shape 33"/>
          <p:cNvSpPr/>
          <p:nvPr/>
        </p:nvSpPr>
        <p:spPr>
          <a:xfrm>
            <a:off x="9953244" y="4526280"/>
            <a:ext cx="548640" cy="54864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44" name="Image 8" descr="/home/claude/brochure/images/icon_rocket_white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030054" y="4603090"/>
            <a:ext cx="395021" cy="395021"/>
          </a:xfrm>
          <a:prstGeom prst="rect">
            <a:avLst/>
          </a:prstGeom>
        </p:spPr>
      </p:pic>
      <p:sp>
        <p:nvSpPr>
          <p:cNvPr id="45" name="Text 34"/>
          <p:cNvSpPr/>
          <p:nvPr/>
        </p:nvSpPr>
        <p:spPr>
          <a:xfrm>
            <a:off x="9061704" y="5193792"/>
            <a:ext cx="2331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Business scalabile</a:t>
            </a:r>
            <a:endParaRPr lang="en-US" sz="1300" dirty="0"/>
          </a:p>
        </p:txBody>
      </p:sp>
      <p:sp>
        <p:nvSpPr>
          <p:cNvPr id="46" name="Text 35"/>
          <p:cNvSpPr/>
          <p:nvPr/>
        </p:nvSpPr>
        <p:spPr>
          <a:xfrm>
            <a:off x="9089136" y="5614416"/>
            <a:ext cx="2276856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0000"/>
              </a:lnSpc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Una struttura pronta a crescere con te.</a:t>
            </a:r>
            <a:endParaRPr lang="en-US" sz="1000" dirty="0"/>
          </a:p>
        </p:txBody>
      </p:sp>
      <p:sp>
        <p:nvSpPr>
          <p:cNvPr id="47" name="Text 36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48" name="Text 37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INVESTIMENTO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106070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8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 investimento su misura, orientato ai risultati</a:t>
            </a:r>
            <a:endParaRPr lang="en-US" sz="2800" dirty="0"/>
          </a:p>
        </p:txBody>
      </p:sp>
      <p:sp>
        <p:nvSpPr>
          <p:cNvPr id="6" name="Shape 3"/>
          <p:cNvSpPr/>
          <p:nvPr/>
        </p:nvSpPr>
        <p:spPr>
          <a:xfrm>
            <a:off x="502920" y="1783080"/>
            <a:ext cx="352044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731520" y="201168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8" name="Text 5"/>
          <p:cNvSpPr/>
          <p:nvPr/>
        </p:nvSpPr>
        <p:spPr>
          <a:xfrm>
            <a:off x="73152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1371600" y="2057400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Open Plan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731520" y="2651760"/>
            <a:ext cx="3063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Aperto a tutti i creator TikTok, per la massima visibilità e un pubblico più ampio.</a:t>
            </a:r>
            <a:endParaRPr lang="en-US" sz="1150" dirty="0"/>
          </a:p>
        </p:txBody>
      </p:sp>
      <p:sp>
        <p:nvSpPr>
          <p:cNvPr id="11" name="Shape 8"/>
          <p:cNvSpPr/>
          <p:nvPr/>
        </p:nvSpPr>
        <p:spPr>
          <a:xfrm>
            <a:off x="4297680" y="1783080"/>
            <a:ext cx="352044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526280" y="201168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13" name="Text 10"/>
          <p:cNvSpPr/>
          <p:nvPr/>
        </p:nvSpPr>
        <p:spPr>
          <a:xfrm>
            <a:off x="452628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1800" dirty="0"/>
          </a:p>
        </p:txBody>
      </p:sp>
      <p:sp>
        <p:nvSpPr>
          <p:cNvPr id="14" name="Text 11"/>
          <p:cNvSpPr/>
          <p:nvPr/>
        </p:nvSpPr>
        <p:spPr>
          <a:xfrm>
            <a:off x="5166360" y="2057400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Targeted Plan</a:t>
            </a:r>
            <a:endParaRPr lang="en-US" sz="1550" dirty="0"/>
          </a:p>
        </p:txBody>
      </p:sp>
      <p:sp>
        <p:nvSpPr>
          <p:cNvPr id="15" name="Text 12"/>
          <p:cNvSpPr/>
          <p:nvPr/>
        </p:nvSpPr>
        <p:spPr>
          <a:xfrm>
            <a:off x="4526280" y="2651760"/>
            <a:ext cx="3063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Creator selezionati in linea con il tuo brand e il tuo tone of voice.</a:t>
            </a:r>
            <a:endParaRPr lang="en-US" sz="1150" dirty="0"/>
          </a:p>
        </p:txBody>
      </p:sp>
      <p:sp>
        <p:nvSpPr>
          <p:cNvPr id="16" name="Shape 13"/>
          <p:cNvSpPr/>
          <p:nvPr/>
        </p:nvSpPr>
        <p:spPr>
          <a:xfrm>
            <a:off x="8092440" y="1783080"/>
            <a:ext cx="352044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17" name="Shape 14"/>
          <p:cNvSpPr/>
          <p:nvPr/>
        </p:nvSpPr>
        <p:spPr>
          <a:xfrm>
            <a:off x="8321040" y="201168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18" name="Text 15"/>
          <p:cNvSpPr/>
          <p:nvPr/>
        </p:nvSpPr>
        <p:spPr>
          <a:xfrm>
            <a:off x="8321040" y="20116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6"/>
          <p:cNvSpPr/>
          <p:nvPr/>
        </p:nvSpPr>
        <p:spPr>
          <a:xfrm>
            <a:off x="8961120" y="2057400"/>
            <a:ext cx="24688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Shop Plan</a:t>
            </a:r>
            <a:endParaRPr lang="en-US" sz="1550" dirty="0"/>
          </a:p>
        </p:txBody>
      </p:sp>
      <p:sp>
        <p:nvSpPr>
          <p:cNvPr id="20" name="Text 17"/>
          <p:cNvSpPr/>
          <p:nvPr/>
        </p:nvSpPr>
        <p:spPr>
          <a:xfrm>
            <a:off x="8321040" y="2651760"/>
            <a:ext cx="3063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2000"/>
              </a:lnSpc>
              <a:buNone/>
            </a:pPr>
            <a:r>
              <a:rPr lang="en-US" sz="11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Commissione su tutto il catalogo: ideale per brand con un'ampia gamma prodotti.</a:t>
            </a:r>
            <a:endParaRPr lang="en-US" sz="1150" dirty="0"/>
          </a:p>
        </p:txBody>
      </p:sp>
      <p:sp>
        <p:nvSpPr>
          <p:cNvPr id="21" name="Shape 18"/>
          <p:cNvSpPr/>
          <p:nvPr/>
        </p:nvSpPr>
        <p:spPr>
          <a:xfrm>
            <a:off x="502920" y="3703320"/>
            <a:ext cx="11109960" cy="566928"/>
          </a:xfrm>
          <a:prstGeom prst="roundRect">
            <a:avLst>
              <a:gd name="adj" fmla="val 12903"/>
            </a:avLst>
          </a:prstGeom>
          <a:solidFill>
            <a:srgbClr val="17101C"/>
          </a:solidFill>
          <a:ln/>
        </p:spPr>
      </p:sp>
      <p:sp>
        <p:nvSpPr>
          <p:cNvPr id="22" name="Text 19"/>
          <p:cNvSpPr/>
          <p:nvPr/>
        </p:nvSpPr>
        <p:spPr>
          <a:xfrm>
            <a:off x="777240" y="3703320"/>
            <a:ext cx="10561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5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“Il costo viene definito attraverso una proposta riservata, costruita sulle esigenze del tuo progetto.”</a:t>
            </a:r>
            <a:endParaRPr lang="en-US" sz="1250" dirty="0"/>
          </a:p>
        </p:txBody>
      </p:sp>
      <p:sp>
        <p:nvSpPr>
          <p:cNvPr id="23" name="Text 20"/>
          <p:cNvSpPr/>
          <p:nvPr/>
        </p:nvSpPr>
        <p:spPr>
          <a:xfrm>
            <a:off x="502920" y="4544568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spc="120" kern="0" dirty="0">
                <a:solidFill>
                  <a:srgbClr val="7A2F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TUO ROI POTENZIALE</a:t>
            </a:r>
            <a:endParaRPr lang="en-US" sz="1250" dirty="0"/>
          </a:p>
        </p:txBody>
      </p:sp>
      <p:sp>
        <p:nvSpPr>
          <p:cNvPr id="24" name="Shape 21"/>
          <p:cNvSpPr/>
          <p:nvPr/>
        </p:nvSpPr>
        <p:spPr>
          <a:xfrm>
            <a:off x="1298448" y="4928616"/>
            <a:ext cx="512064" cy="512064"/>
          </a:xfrm>
          <a:prstGeom prst="ellipse">
            <a:avLst/>
          </a:prstGeom>
          <a:solidFill>
            <a:srgbClr val="7A2F94"/>
          </a:solidFill>
          <a:ln/>
        </p:spPr>
      </p:sp>
      <p:pic>
        <p:nvPicPr>
          <p:cNvPr id="25" name="Image 1" descr="/home/claude/brochure/images/icon_chart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0137" y="5000305"/>
            <a:ext cx="368686" cy="368686"/>
          </a:xfrm>
          <a:prstGeom prst="rect">
            <a:avLst/>
          </a:prstGeom>
        </p:spPr>
      </p:pic>
      <p:sp>
        <p:nvSpPr>
          <p:cNvPr id="26" name="Text 22"/>
          <p:cNvSpPr/>
          <p:nvPr/>
        </p:nvSpPr>
        <p:spPr>
          <a:xfrm>
            <a:off x="502920" y="55504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Esposizione</a:t>
            </a:r>
            <a:endParaRPr lang="en-US" sz="1050" dirty="0"/>
          </a:p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</a:t>
            </a:r>
            <a:endParaRPr lang="en-US" sz="1050" dirty="0"/>
          </a:p>
        </p:txBody>
      </p:sp>
      <p:sp>
        <p:nvSpPr>
          <p:cNvPr id="27" name="Shape 23"/>
          <p:cNvSpPr/>
          <p:nvPr/>
        </p:nvSpPr>
        <p:spPr>
          <a:xfrm>
            <a:off x="3547872" y="4928616"/>
            <a:ext cx="512064" cy="512064"/>
          </a:xfrm>
          <a:prstGeom prst="ellipse">
            <a:avLst/>
          </a:prstGeom>
          <a:solidFill>
            <a:srgbClr val="7A2F94"/>
          </a:solidFill>
          <a:ln/>
        </p:spPr>
      </p:sp>
      <p:pic>
        <p:nvPicPr>
          <p:cNvPr id="28" name="Image 2" descr="/home/claude/brochure/images/icon_cart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61" y="5000305"/>
            <a:ext cx="368686" cy="368686"/>
          </a:xfrm>
          <a:prstGeom prst="rect">
            <a:avLst/>
          </a:prstGeom>
        </p:spPr>
      </p:pic>
      <p:sp>
        <p:nvSpPr>
          <p:cNvPr id="29" name="Text 24"/>
          <p:cNvSpPr/>
          <p:nvPr/>
        </p:nvSpPr>
        <p:spPr>
          <a:xfrm>
            <a:off x="2752344" y="55504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Visite ai</a:t>
            </a:r>
            <a:endParaRPr lang="en-US" sz="1050" dirty="0"/>
          </a:p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Prodotti</a:t>
            </a:r>
            <a:endParaRPr lang="en-US" sz="1050" dirty="0"/>
          </a:p>
        </p:txBody>
      </p:sp>
      <p:sp>
        <p:nvSpPr>
          <p:cNvPr id="30" name="Shape 25"/>
          <p:cNvSpPr/>
          <p:nvPr/>
        </p:nvSpPr>
        <p:spPr>
          <a:xfrm>
            <a:off x="5797296" y="4928616"/>
            <a:ext cx="512064" cy="512064"/>
          </a:xfrm>
          <a:prstGeom prst="ellipse">
            <a:avLst/>
          </a:prstGeom>
          <a:solidFill>
            <a:srgbClr val="7A2F94"/>
          </a:solidFill>
          <a:ln/>
        </p:spPr>
      </p:sp>
      <p:pic>
        <p:nvPicPr>
          <p:cNvPr id="31" name="Image 3" descr="/home/claude/brochure/images/icon_star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8985" y="5000305"/>
            <a:ext cx="368686" cy="368686"/>
          </a:xfrm>
          <a:prstGeom prst="rect">
            <a:avLst/>
          </a:prstGeom>
        </p:spPr>
      </p:pic>
      <p:sp>
        <p:nvSpPr>
          <p:cNvPr id="32" name="Text 26"/>
          <p:cNvSpPr/>
          <p:nvPr/>
        </p:nvSpPr>
        <p:spPr>
          <a:xfrm>
            <a:off x="5001768" y="55504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Nuove</a:t>
            </a:r>
            <a:endParaRPr lang="en-US" sz="1050" dirty="0"/>
          </a:p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Vendite</a:t>
            </a:r>
            <a:endParaRPr lang="en-US" sz="1050" dirty="0"/>
          </a:p>
        </p:txBody>
      </p:sp>
      <p:sp>
        <p:nvSpPr>
          <p:cNvPr id="33" name="Shape 27"/>
          <p:cNvSpPr/>
          <p:nvPr/>
        </p:nvSpPr>
        <p:spPr>
          <a:xfrm>
            <a:off x="8046720" y="4928616"/>
            <a:ext cx="512064" cy="512064"/>
          </a:xfrm>
          <a:prstGeom prst="ellipse">
            <a:avLst/>
          </a:prstGeom>
          <a:solidFill>
            <a:srgbClr val="7A2F94"/>
          </a:solidFill>
          <a:ln/>
        </p:spPr>
      </p:sp>
      <p:pic>
        <p:nvPicPr>
          <p:cNvPr id="34" name="Image 4" descr="/home/claude/brochure/images/icon_award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8409" y="5000305"/>
            <a:ext cx="368686" cy="368686"/>
          </a:xfrm>
          <a:prstGeom prst="rect">
            <a:avLst/>
          </a:prstGeom>
        </p:spPr>
      </p:pic>
      <p:sp>
        <p:nvSpPr>
          <p:cNvPr id="35" name="Text 28"/>
          <p:cNvSpPr/>
          <p:nvPr/>
        </p:nvSpPr>
        <p:spPr>
          <a:xfrm>
            <a:off x="7251192" y="55504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Notorietà</a:t>
            </a:r>
            <a:endParaRPr lang="en-US" sz="1050" dirty="0"/>
          </a:p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Aziendale</a:t>
            </a:r>
            <a:endParaRPr lang="en-US" sz="1050" dirty="0"/>
          </a:p>
        </p:txBody>
      </p:sp>
      <p:sp>
        <p:nvSpPr>
          <p:cNvPr id="36" name="Shape 29"/>
          <p:cNvSpPr/>
          <p:nvPr/>
        </p:nvSpPr>
        <p:spPr>
          <a:xfrm>
            <a:off x="10296144" y="4928616"/>
            <a:ext cx="512064" cy="512064"/>
          </a:xfrm>
          <a:prstGeom prst="ellipse">
            <a:avLst/>
          </a:prstGeom>
          <a:solidFill>
            <a:srgbClr val="7A2F94"/>
          </a:solidFill>
          <a:ln/>
        </p:spPr>
      </p:sp>
      <p:pic>
        <p:nvPicPr>
          <p:cNvPr id="37" name="Image 5" descr="/home/claude/brochure/images/icon_users_white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7833" y="5000305"/>
            <a:ext cx="368686" cy="368686"/>
          </a:xfrm>
          <a:prstGeom prst="rect">
            <a:avLst/>
          </a:prstGeom>
        </p:spPr>
      </p:pic>
      <p:sp>
        <p:nvSpPr>
          <p:cNvPr id="38" name="Text 30"/>
          <p:cNvSpPr/>
          <p:nvPr/>
        </p:nvSpPr>
        <p:spPr>
          <a:xfrm>
            <a:off x="9500616" y="5550408"/>
            <a:ext cx="21031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Nuovi</a:t>
            </a:r>
            <a:endParaRPr lang="en-US" sz="1050" dirty="0"/>
          </a:p>
          <a:p>
            <a:pPr algn="ctr" indent="0" marL="0">
              <a:lnSpc>
                <a:spcPct val="105000"/>
              </a:lnSpc>
              <a:buNone/>
            </a:pPr>
            <a:r>
              <a:rPr lang="en-US" sz="10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Clienti</a:t>
            </a:r>
            <a:endParaRPr lang="en-US" sz="1050" dirty="0"/>
          </a:p>
        </p:txBody>
      </p:sp>
      <p:sp>
        <p:nvSpPr>
          <p:cNvPr id="39" name="Text 31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40" name="Text 32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4297680" cy="6858000"/>
          </a:xfrm>
          <a:prstGeom prst="rect">
            <a:avLst/>
          </a:prstGeom>
          <a:solidFill>
            <a:srgbClr val="17101C"/>
          </a:solidFill>
          <a:ln/>
        </p:spPr>
      </p:sp>
      <p:pic>
        <p:nvPicPr>
          <p:cNvPr id="3" name="Image 0" descr="/home/claude/brochure/images/icon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C9AFD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502920" y="2286000"/>
            <a:ext cx="356616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Una vetrina aperta</a:t>
            </a:r>
            <a:endParaRPr lang="en-US" sz="3000" dirty="0"/>
          </a:p>
          <a:p>
            <a:pPr indent="0" marL="0">
              <a:lnSpc>
                <a:spcPct val="105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24 ore su 24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02920" y="4114800"/>
            <a:ext cx="3429000" cy="1417320"/>
          </a:xfrm>
          <a:prstGeom prst="roundRect">
            <a:avLst>
              <a:gd name="adj" fmla="val 5161"/>
            </a:avLst>
          </a:prstGeom>
          <a:solidFill>
            <a:srgbClr val="9A45AF"/>
          </a:solidFill>
          <a:ln/>
        </p:spPr>
      </p:sp>
      <p:sp>
        <p:nvSpPr>
          <p:cNvPr id="7" name="Text 4"/>
          <p:cNvSpPr/>
          <p:nvPr/>
        </p:nvSpPr>
        <p:spPr>
          <a:xfrm>
            <a:off x="731520" y="4279392"/>
            <a:ext cx="2971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3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“La tua attività resta sempre visibile, pronta a generare nuove opportunità di vendita.”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4754880" y="685800"/>
            <a:ext cx="694944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Come funziona il servizio</a:t>
            </a:r>
            <a:endParaRPr lang="en-US" sz="2600" dirty="0"/>
          </a:p>
        </p:txBody>
      </p:sp>
      <p:sp>
        <p:nvSpPr>
          <p:cNvPr id="9" name="Shape 6"/>
          <p:cNvSpPr/>
          <p:nvPr/>
        </p:nvSpPr>
        <p:spPr>
          <a:xfrm>
            <a:off x="4754880" y="1636776"/>
            <a:ext cx="585216" cy="585216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0" name="Image 1" descr="/home/claude/brochure/images/icon_store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6810" y="1718706"/>
            <a:ext cx="421356" cy="4213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5532120" y="1481328"/>
            <a:ext cx="6172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Catalogo Prodotti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5532120" y="1828800"/>
            <a:ext cx="61722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L'intera gamma dei tuoi prodotti, con foto, descrizioni e prezzi sempre aggiornati.</a:t>
            </a:r>
            <a:endParaRPr lang="en-US" sz="1180" dirty="0"/>
          </a:p>
        </p:txBody>
      </p:sp>
      <p:sp>
        <p:nvSpPr>
          <p:cNvPr id="13" name="Shape 9"/>
          <p:cNvSpPr/>
          <p:nvPr/>
        </p:nvSpPr>
        <p:spPr>
          <a:xfrm>
            <a:off x="4754880" y="2679192"/>
            <a:ext cx="585216" cy="585216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4" name="Image 2" descr="/home/claude/brochure/images/icon_cart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36810" y="2761122"/>
            <a:ext cx="421356" cy="421356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5532120" y="2523744"/>
            <a:ext cx="6172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Vendita Diretta in-App</a:t>
            </a:r>
            <a:endParaRPr lang="en-US" sz="1550" dirty="0"/>
          </a:p>
        </p:txBody>
      </p:sp>
      <p:sp>
        <p:nvSpPr>
          <p:cNvPr id="16" name="Text 11"/>
          <p:cNvSpPr/>
          <p:nvPr/>
        </p:nvSpPr>
        <p:spPr>
          <a:xfrm>
            <a:off x="5532120" y="2871216"/>
            <a:ext cx="61722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cliente acquista senza lasciare TikTok: meno attrito, più vendite.</a:t>
            </a:r>
            <a:endParaRPr lang="en-US" sz="1180" dirty="0"/>
          </a:p>
        </p:txBody>
      </p:sp>
      <p:sp>
        <p:nvSpPr>
          <p:cNvPr id="17" name="Shape 12"/>
          <p:cNvSpPr/>
          <p:nvPr/>
        </p:nvSpPr>
        <p:spPr>
          <a:xfrm>
            <a:off x="4754880" y="3721608"/>
            <a:ext cx="585216" cy="585216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8" name="Image 3" descr="/home/claude/brochure/images/icon_users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6810" y="3803538"/>
            <a:ext cx="421356" cy="42135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5532120" y="3566160"/>
            <a:ext cx="6172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Creator Selezionati</a:t>
            </a:r>
            <a:endParaRPr lang="en-US" sz="1550" dirty="0"/>
          </a:p>
        </p:txBody>
      </p:sp>
      <p:sp>
        <p:nvSpPr>
          <p:cNvPr id="20" name="Text 14"/>
          <p:cNvSpPr/>
          <p:nvPr/>
        </p:nvSpPr>
        <p:spPr>
          <a:xfrm>
            <a:off x="5532120" y="3913632"/>
            <a:ext cx="61722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Collaborazioni con creator in linea con il tuo brand, per contenuti autentici e persuasivi.</a:t>
            </a:r>
            <a:endParaRPr lang="en-US" sz="1180" dirty="0"/>
          </a:p>
        </p:txBody>
      </p:sp>
      <p:sp>
        <p:nvSpPr>
          <p:cNvPr id="21" name="Shape 15"/>
          <p:cNvSpPr/>
          <p:nvPr/>
        </p:nvSpPr>
        <p:spPr>
          <a:xfrm>
            <a:off x="4754880" y="4764024"/>
            <a:ext cx="585216" cy="585216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2" name="Image 4" descr="/home/claude/brochure/images/icon_chart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6810" y="4845954"/>
            <a:ext cx="421356" cy="421356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5532120" y="4608576"/>
            <a:ext cx="61722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Campagne Continue</a:t>
            </a:r>
            <a:endParaRPr lang="en-US" sz="1550" dirty="0"/>
          </a:p>
        </p:txBody>
      </p:sp>
      <p:sp>
        <p:nvSpPr>
          <p:cNvPr id="24" name="Text 17"/>
          <p:cNvSpPr/>
          <p:nvPr/>
        </p:nvSpPr>
        <p:spPr>
          <a:xfrm>
            <a:off x="5532120" y="4956048"/>
            <a:ext cx="617220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18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Campagne attive tutto l'anno, con monitoraggio di ordini e performance in tempo reale.</a:t>
            </a:r>
            <a:endParaRPr lang="en-US" sz="1180" dirty="0"/>
          </a:p>
        </p:txBody>
      </p:sp>
      <p:sp>
        <p:nvSpPr>
          <p:cNvPr id="25" name="Text 18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26" name="Text 19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SERVIZIO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Cosa è incluso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502920" y="1481328"/>
            <a:ext cx="9144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i="1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servizio completo, dalla configurazione tecnica alla crescita continua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02920" y="2148840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8" name="Shape 5"/>
          <p:cNvSpPr/>
          <p:nvPr/>
        </p:nvSpPr>
        <p:spPr>
          <a:xfrm>
            <a:off x="685800" y="2318004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9" name="Image 1" descr="/home/claude/brochure/images/icon_check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248" y="2379452"/>
            <a:ext cx="316017" cy="316017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52728" y="2148840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Apertura TikTok Shop</a:t>
            </a:r>
            <a:endParaRPr lang="en-US" sz="1250" dirty="0"/>
          </a:p>
        </p:txBody>
      </p:sp>
      <p:sp>
        <p:nvSpPr>
          <p:cNvPr id="11" name="Shape 7"/>
          <p:cNvSpPr/>
          <p:nvPr/>
        </p:nvSpPr>
        <p:spPr>
          <a:xfrm>
            <a:off x="4251960" y="2148840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12" name="Shape 8"/>
          <p:cNvSpPr/>
          <p:nvPr/>
        </p:nvSpPr>
        <p:spPr>
          <a:xfrm>
            <a:off x="4434840" y="2318004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3" name="Image 2" descr="/home/claude/brochure/images/icon_check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6288" y="2379452"/>
            <a:ext cx="316017" cy="316017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5001768" y="2148840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Configurazione completa</a:t>
            </a:r>
            <a:endParaRPr lang="en-US" sz="1250" dirty="0"/>
          </a:p>
        </p:txBody>
      </p:sp>
      <p:sp>
        <p:nvSpPr>
          <p:cNvPr id="15" name="Shape 10"/>
          <p:cNvSpPr/>
          <p:nvPr/>
        </p:nvSpPr>
        <p:spPr>
          <a:xfrm>
            <a:off x="8001000" y="2148840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16" name="Shape 11"/>
          <p:cNvSpPr/>
          <p:nvPr/>
        </p:nvSpPr>
        <p:spPr>
          <a:xfrm>
            <a:off x="8183880" y="2318004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7" name="Image 3" descr="/home/claude/brochure/images/icon_check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5328" y="2379452"/>
            <a:ext cx="316017" cy="316017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8750808" y="2148840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Verifiche e procedure burocratiche</a:t>
            </a:r>
            <a:endParaRPr lang="en-US" sz="1250" dirty="0"/>
          </a:p>
        </p:txBody>
      </p:sp>
      <p:sp>
        <p:nvSpPr>
          <p:cNvPr id="19" name="Shape 13"/>
          <p:cNvSpPr/>
          <p:nvPr/>
        </p:nvSpPr>
        <p:spPr>
          <a:xfrm>
            <a:off x="502920" y="3127248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20" name="Shape 14"/>
          <p:cNvSpPr/>
          <p:nvPr/>
        </p:nvSpPr>
        <p:spPr>
          <a:xfrm>
            <a:off x="685800" y="3296412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1" name="Image 4" descr="/home/claude/brochure/images/icon_check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7248" y="3357860"/>
            <a:ext cx="316017" cy="316017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1252728" y="3127248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Inserimento catalogo prodotti</a:t>
            </a:r>
            <a:endParaRPr lang="en-US" sz="1250" dirty="0"/>
          </a:p>
        </p:txBody>
      </p:sp>
      <p:sp>
        <p:nvSpPr>
          <p:cNvPr id="23" name="Shape 16"/>
          <p:cNvSpPr/>
          <p:nvPr/>
        </p:nvSpPr>
        <p:spPr>
          <a:xfrm>
            <a:off x="4251960" y="3127248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24" name="Shape 17"/>
          <p:cNvSpPr/>
          <p:nvPr/>
        </p:nvSpPr>
        <p:spPr>
          <a:xfrm>
            <a:off x="4434840" y="3296412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5" name="Image 5" descr="/home/claude/brochure/images/icon_check_white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96288" y="3357860"/>
            <a:ext cx="316017" cy="316017"/>
          </a:xfrm>
          <a:prstGeom prst="rect">
            <a:avLst/>
          </a:prstGeom>
        </p:spPr>
      </p:pic>
      <p:sp>
        <p:nvSpPr>
          <p:cNvPr id="26" name="Text 18"/>
          <p:cNvSpPr/>
          <p:nvPr/>
        </p:nvSpPr>
        <p:spPr>
          <a:xfrm>
            <a:off x="5001768" y="3127248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Configurazione Affiliate Marketing</a:t>
            </a:r>
            <a:endParaRPr lang="en-US" sz="1250" dirty="0"/>
          </a:p>
        </p:txBody>
      </p:sp>
      <p:sp>
        <p:nvSpPr>
          <p:cNvPr id="27" name="Shape 19"/>
          <p:cNvSpPr/>
          <p:nvPr/>
        </p:nvSpPr>
        <p:spPr>
          <a:xfrm>
            <a:off x="8001000" y="3127248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28" name="Shape 20"/>
          <p:cNvSpPr/>
          <p:nvPr/>
        </p:nvSpPr>
        <p:spPr>
          <a:xfrm>
            <a:off x="8183880" y="3296412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9" name="Image 6" descr="/home/claude/brochure/images/icon_check_white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5328" y="3357860"/>
            <a:ext cx="316017" cy="316017"/>
          </a:xfrm>
          <a:prstGeom prst="rect">
            <a:avLst/>
          </a:prstGeom>
        </p:spPr>
      </p:pic>
      <p:sp>
        <p:nvSpPr>
          <p:cNvPr id="30" name="Text 21"/>
          <p:cNvSpPr/>
          <p:nvPr/>
        </p:nvSpPr>
        <p:spPr>
          <a:xfrm>
            <a:off x="8750808" y="3127248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Ricerca creator</a:t>
            </a:r>
            <a:endParaRPr lang="en-US" sz="1250" dirty="0"/>
          </a:p>
        </p:txBody>
      </p:sp>
      <p:sp>
        <p:nvSpPr>
          <p:cNvPr id="31" name="Shape 22"/>
          <p:cNvSpPr/>
          <p:nvPr/>
        </p:nvSpPr>
        <p:spPr>
          <a:xfrm>
            <a:off x="502920" y="4105656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32" name="Shape 23"/>
          <p:cNvSpPr/>
          <p:nvPr/>
        </p:nvSpPr>
        <p:spPr>
          <a:xfrm>
            <a:off x="685800" y="4274820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33" name="Image 7" descr="/home/claude/brochure/images/icon_check_white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7248" y="4336268"/>
            <a:ext cx="316017" cy="316017"/>
          </a:xfrm>
          <a:prstGeom prst="rect">
            <a:avLst/>
          </a:prstGeom>
        </p:spPr>
      </p:pic>
      <p:sp>
        <p:nvSpPr>
          <p:cNvPr id="34" name="Text 24"/>
          <p:cNvSpPr/>
          <p:nvPr/>
        </p:nvSpPr>
        <p:spPr>
          <a:xfrm>
            <a:off x="1252728" y="4105656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Supporto tecnico</a:t>
            </a:r>
            <a:endParaRPr lang="en-US" sz="1250" dirty="0"/>
          </a:p>
        </p:txBody>
      </p:sp>
      <p:sp>
        <p:nvSpPr>
          <p:cNvPr id="35" name="Shape 25"/>
          <p:cNvSpPr/>
          <p:nvPr/>
        </p:nvSpPr>
        <p:spPr>
          <a:xfrm>
            <a:off x="4251960" y="4105656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36" name="Shape 26"/>
          <p:cNvSpPr/>
          <p:nvPr/>
        </p:nvSpPr>
        <p:spPr>
          <a:xfrm>
            <a:off x="4434840" y="4274820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37" name="Image 8" descr="/home/claude/brochure/images/icon_check_white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496288" y="4336268"/>
            <a:ext cx="316017" cy="316017"/>
          </a:xfrm>
          <a:prstGeom prst="rect">
            <a:avLst/>
          </a:prstGeom>
        </p:spPr>
      </p:pic>
      <p:sp>
        <p:nvSpPr>
          <p:cNvPr id="38" name="Text 27"/>
          <p:cNvSpPr/>
          <p:nvPr/>
        </p:nvSpPr>
        <p:spPr>
          <a:xfrm>
            <a:off x="5001768" y="4105656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Monitoraggio performance</a:t>
            </a:r>
            <a:endParaRPr lang="en-US" sz="1250" dirty="0"/>
          </a:p>
        </p:txBody>
      </p:sp>
      <p:sp>
        <p:nvSpPr>
          <p:cNvPr id="39" name="Shape 28"/>
          <p:cNvSpPr/>
          <p:nvPr/>
        </p:nvSpPr>
        <p:spPr>
          <a:xfrm>
            <a:off x="8001000" y="4105656"/>
            <a:ext cx="3520440" cy="777240"/>
          </a:xfrm>
          <a:prstGeom prst="roundRect">
            <a:avLst>
              <a:gd name="adj" fmla="val 9412"/>
            </a:avLst>
          </a:prstGeom>
          <a:solidFill>
            <a:srgbClr val="F5EEF9"/>
          </a:solidFill>
          <a:ln/>
        </p:spPr>
      </p:sp>
      <p:sp>
        <p:nvSpPr>
          <p:cNvPr id="40" name="Shape 29"/>
          <p:cNvSpPr/>
          <p:nvPr/>
        </p:nvSpPr>
        <p:spPr>
          <a:xfrm>
            <a:off x="8183880" y="4274820"/>
            <a:ext cx="438912" cy="438912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41" name="Image 9" descr="/home/claude/brochure/images/icon_check_white.png">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5328" y="4336268"/>
            <a:ext cx="316017" cy="316017"/>
          </a:xfrm>
          <a:prstGeom prst="rect">
            <a:avLst/>
          </a:prstGeom>
        </p:spPr>
      </p:pic>
      <p:sp>
        <p:nvSpPr>
          <p:cNvPr id="42" name="Text 30"/>
          <p:cNvSpPr/>
          <p:nvPr/>
        </p:nvSpPr>
        <p:spPr>
          <a:xfrm>
            <a:off x="8750808" y="4105656"/>
            <a:ext cx="26060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b="1" dirty="0">
                <a:solidFill>
                  <a:srgbClr val="2018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Assistenza continua</a:t>
            </a:r>
            <a:endParaRPr lang="en-US" sz="1250" dirty="0"/>
          </a:p>
        </p:txBody>
      </p:sp>
      <p:sp>
        <p:nvSpPr>
          <p:cNvPr id="43" name="Shape 31"/>
          <p:cNvSpPr/>
          <p:nvPr/>
        </p:nvSpPr>
        <p:spPr>
          <a:xfrm>
            <a:off x="502920" y="5129784"/>
            <a:ext cx="11018520" cy="566928"/>
          </a:xfrm>
          <a:prstGeom prst="roundRect">
            <a:avLst>
              <a:gd name="adj" fmla="val 12903"/>
            </a:avLst>
          </a:prstGeom>
          <a:solidFill>
            <a:srgbClr val="7A2F94"/>
          </a:solidFill>
          <a:ln/>
        </p:spPr>
      </p:sp>
      <p:sp>
        <p:nvSpPr>
          <p:cNvPr id="44" name="Text 32"/>
          <p:cNvSpPr/>
          <p:nvPr/>
        </p:nvSpPr>
        <p:spPr>
          <a:xfrm>
            <a:off x="777240" y="5129784"/>
            <a:ext cx="104698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2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Anche senza account TikTok o credenziali smarrite: pensiamo noi a tutto, dalla creazione alla configurazione.</a:t>
            </a:r>
            <a:endParaRPr lang="en-US" sz="1200" dirty="0"/>
          </a:p>
        </p:txBody>
      </p:sp>
      <p:sp>
        <p:nvSpPr>
          <p:cNvPr id="45" name="Text 33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46" name="Text 34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METODO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2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Il processo, passo dopo passo</a:t>
            </a:r>
            <a:endParaRPr lang="en-US" sz="3200" dirty="0"/>
          </a:p>
        </p:txBody>
      </p:sp>
      <p:sp>
        <p:nvSpPr>
          <p:cNvPr id="6" name="Text 3"/>
          <p:cNvSpPr/>
          <p:nvPr/>
        </p:nvSpPr>
        <p:spPr>
          <a:xfrm>
            <a:off x="502920" y="1463040"/>
            <a:ext cx="91440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i="1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percorso chiaro, dalla strategia iniziale alla crescita costante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1371600" y="2720340"/>
            <a:ext cx="256032" cy="0"/>
          </a:xfrm>
          <a:prstGeom prst="line">
            <a:avLst/>
          </a:prstGeom>
          <a:noFill/>
          <a:ln w="19050">
            <a:solidFill>
              <a:srgbClr val="D8CADF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594360" y="2331720"/>
            <a:ext cx="777240" cy="77724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9" name="Text 6"/>
          <p:cNvSpPr/>
          <p:nvPr/>
        </p:nvSpPr>
        <p:spPr>
          <a:xfrm>
            <a:off x="594360" y="23317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457200" y="3337560"/>
            <a:ext cx="2788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Analisi &amp; Strategia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457200" y="3858768"/>
            <a:ext cx="2788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Studiamo brand, prodotti e obiettivi per definire il piano più adatto.</a:t>
            </a:r>
            <a:endParaRPr lang="en-US" sz="1130" dirty="0"/>
          </a:p>
        </p:txBody>
      </p:sp>
      <p:sp>
        <p:nvSpPr>
          <p:cNvPr id="12" name="Shape 9"/>
          <p:cNvSpPr/>
          <p:nvPr/>
        </p:nvSpPr>
        <p:spPr>
          <a:xfrm>
            <a:off x="4142232" y="2720340"/>
            <a:ext cx="256032" cy="0"/>
          </a:xfrm>
          <a:prstGeom prst="line">
            <a:avLst/>
          </a:prstGeom>
          <a:noFill/>
          <a:ln w="19050">
            <a:solidFill>
              <a:srgbClr val="D8CADF"/>
            </a:solidFill>
            <a:prstDash val="solid"/>
          </a:ln>
        </p:spPr>
      </p:sp>
      <p:sp>
        <p:nvSpPr>
          <p:cNvPr id="13" name="Shape 10"/>
          <p:cNvSpPr/>
          <p:nvPr/>
        </p:nvSpPr>
        <p:spPr>
          <a:xfrm>
            <a:off x="3364992" y="2331720"/>
            <a:ext cx="777240" cy="77724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14" name="Text 11"/>
          <p:cNvSpPr/>
          <p:nvPr/>
        </p:nvSpPr>
        <p:spPr>
          <a:xfrm>
            <a:off x="3364992" y="23317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2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3227832" y="3337560"/>
            <a:ext cx="2788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Setup Tecnico</a:t>
            </a:r>
            <a:endParaRPr lang="en-US" sz="1450" dirty="0"/>
          </a:p>
        </p:txBody>
      </p:sp>
      <p:sp>
        <p:nvSpPr>
          <p:cNvPr id="16" name="Text 13"/>
          <p:cNvSpPr/>
          <p:nvPr/>
        </p:nvSpPr>
        <p:spPr>
          <a:xfrm>
            <a:off x="3227832" y="3858768"/>
            <a:ext cx="2788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Apertura shop, configurazione e adempimenti burocratici a nostro carico.</a:t>
            </a:r>
            <a:endParaRPr lang="en-US" sz="1130" dirty="0"/>
          </a:p>
        </p:txBody>
      </p:sp>
      <p:sp>
        <p:nvSpPr>
          <p:cNvPr id="17" name="Shape 14"/>
          <p:cNvSpPr/>
          <p:nvPr/>
        </p:nvSpPr>
        <p:spPr>
          <a:xfrm>
            <a:off x="6912864" y="2720340"/>
            <a:ext cx="256032" cy="0"/>
          </a:xfrm>
          <a:prstGeom prst="line">
            <a:avLst/>
          </a:prstGeom>
          <a:noFill/>
          <a:ln w="19050">
            <a:solidFill>
              <a:srgbClr val="D8CADF"/>
            </a:solidFill>
            <a:prstDash val="solid"/>
          </a:ln>
        </p:spPr>
      </p:sp>
      <p:sp>
        <p:nvSpPr>
          <p:cNvPr id="18" name="Shape 15"/>
          <p:cNvSpPr/>
          <p:nvPr/>
        </p:nvSpPr>
        <p:spPr>
          <a:xfrm>
            <a:off x="6135624" y="2331720"/>
            <a:ext cx="777240" cy="77724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19" name="Text 16"/>
          <p:cNvSpPr/>
          <p:nvPr/>
        </p:nvSpPr>
        <p:spPr>
          <a:xfrm>
            <a:off x="6135624" y="23317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3</a:t>
            </a:r>
            <a:endParaRPr lang="en-US" sz="2400" dirty="0"/>
          </a:p>
        </p:txBody>
      </p:sp>
      <p:sp>
        <p:nvSpPr>
          <p:cNvPr id="20" name="Text 17"/>
          <p:cNvSpPr/>
          <p:nvPr/>
        </p:nvSpPr>
        <p:spPr>
          <a:xfrm>
            <a:off x="5998464" y="3337560"/>
            <a:ext cx="2788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Lancio &amp; Content</a:t>
            </a:r>
            <a:endParaRPr lang="en-US" sz="1450" dirty="0"/>
          </a:p>
        </p:txBody>
      </p:sp>
      <p:sp>
        <p:nvSpPr>
          <p:cNvPr id="21" name="Text 18"/>
          <p:cNvSpPr/>
          <p:nvPr/>
        </p:nvSpPr>
        <p:spPr>
          <a:xfrm>
            <a:off x="5998464" y="3858768"/>
            <a:ext cx="2788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Attiviamo il catalogo e coinvolgiamo i creator giusti per il tuo brand.</a:t>
            </a:r>
            <a:endParaRPr lang="en-US" sz="1130" dirty="0"/>
          </a:p>
        </p:txBody>
      </p:sp>
      <p:sp>
        <p:nvSpPr>
          <p:cNvPr id="22" name="Shape 19"/>
          <p:cNvSpPr/>
          <p:nvPr/>
        </p:nvSpPr>
        <p:spPr>
          <a:xfrm>
            <a:off x="8906256" y="2331720"/>
            <a:ext cx="777240" cy="777240"/>
          </a:xfrm>
          <a:prstGeom prst="ellipse">
            <a:avLst/>
          </a:prstGeom>
          <a:solidFill>
            <a:srgbClr val="9A45AF"/>
          </a:solidFill>
          <a:ln/>
        </p:spPr>
      </p:sp>
      <p:sp>
        <p:nvSpPr>
          <p:cNvPr id="23" name="Text 20"/>
          <p:cNvSpPr/>
          <p:nvPr/>
        </p:nvSpPr>
        <p:spPr>
          <a:xfrm>
            <a:off x="8906256" y="2331720"/>
            <a:ext cx="77724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4</a:t>
            </a:r>
            <a:endParaRPr lang="en-US" sz="2400" dirty="0"/>
          </a:p>
        </p:txBody>
      </p:sp>
      <p:sp>
        <p:nvSpPr>
          <p:cNvPr id="24" name="Text 21"/>
          <p:cNvSpPr/>
          <p:nvPr/>
        </p:nvSpPr>
        <p:spPr>
          <a:xfrm>
            <a:off x="8769096" y="3337560"/>
            <a:ext cx="27889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5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Ottimizzazione</a:t>
            </a:r>
            <a:endParaRPr lang="en-US" sz="1450" dirty="0"/>
          </a:p>
        </p:txBody>
      </p:sp>
      <p:sp>
        <p:nvSpPr>
          <p:cNvPr id="25" name="Text 22"/>
          <p:cNvSpPr/>
          <p:nvPr/>
        </p:nvSpPr>
        <p:spPr>
          <a:xfrm>
            <a:off x="8769096" y="3858768"/>
            <a:ext cx="27889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lnSpc>
                <a:spcPct val="115000"/>
              </a:lnSpc>
              <a:buNone/>
            </a:pPr>
            <a:r>
              <a:rPr lang="en-US" sz="11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Monitoriamo performance e ottimizziamo le campagne senza sosta.</a:t>
            </a:r>
            <a:endParaRPr lang="en-US" sz="1130" dirty="0"/>
          </a:p>
        </p:txBody>
      </p:sp>
      <p:sp>
        <p:nvSpPr>
          <p:cNvPr id="26" name="Text 23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27" name="Text 24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7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C9AFD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PERCHÉ NOI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9144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Perché scegliere USocial Agency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02920" y="1463040"/>
            <a:ext cx="96012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i="1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Esperienza, metodo e affidabilità al servizio della tua crescita su TikTok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02920" y="214884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8" name="Shape 5"/>
          <p:cNvSpPr/>
          <p:nvPr/>
        </p:nvSpPr>
        <p:spPr>
          <a:xfrm>
            <a:off x="731520" y="237744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9" name="Image 1" descr="/home/claude/brochure/images/icon_award_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929" y="2447849"/>
            <a:ext cx="362102" cy="36210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731520" y="297180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Esperienza comprovata</a:t>
            </a:r>
            <a:endParaRPr lang="en-US" sz="1350" dirty="0"/>
          </a:p>
        </p:txBody>
      </p:sp>
      <p:sp>
        <p:nvSpPr>
          <p:cNvPr id="11" name="Text 7"/>
          <p:cNvSpPr/>
          <p:nvPr/>
        </p:nvSpPr>
        <p:spPr>
          <a:xfrm>
            <a:off x="731520" y="331927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team specializzato in e-commerce e social selling su TikTok.</a:t>
            </a:r>
            <a:endParaRPr lang="en-US" sz="1080" dirty="0"/>
          </a:p>
        </p:txBody>
      </p:sp>
      <p:sp>
        <p:nvSpPr>
          <p:cNvPr id="12" name="Shape 8"/>
          <p:cNvSpPr/>
          <p:nvPr/>
        </p:nvSpPr>
        <p:spPr>
          <a:xfrm>
            <a:off x="4224528" y="214884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13" name="Shape 9"/>
          <p:cNvSpPr/>
          <p:nvPr/>
        </p:nvSpPr>
        <p:spPr>
          <a:xfrm>
            <a:off x="4453128" y="237744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4" name="Image 2" descr="/home/claude/brochure/images/icon_target_white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3537" y="2447849"/>
            <a:ext cx="362102" cy="36210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4453128" y="297180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Metodo collaudato</a:t>
            </a:r>
            <a:endParaRPr lang="en-US" sz="1350" dirty="0"/>
          </a:p>
        </p:txBody>
      </p:sp>
      <p:sp>
        <p:nvSpPr>
          <p:cNvPr id="16" name="Text 11"/>
          <p:cNvSpPr/>
          <p:nvPr/>
        </p:nvSpPr>
        <p:spPr>
          <a:xfrm>
            <a:off x="4453128" y="331927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processo testato, dalla strategia al monitoraggio dei risultati.</a:t>
            </a:r>
            <a:endParaRPr lang="en-US" sz="1080" dirty="0"/>
          </a:p>
        </p:txBody>
      </p:sp>
      <p:sp>
        <p:nvSpPr>
          <p:cNvPr id="17" name="Shape 12"/>
          <p:cNvSpPr/>
          <p:nvPr/>
        </p:nvSpPr>
        <p:spPr>
          <a:xfrm>
            <a:off x="7946136" y="214884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18" name="Shape 13"/>
          <p:cNvSpPr/>
          <p:nvPr/>
        </p:nvSpPr>
        <p:spPr>
          <a:xfrm>
            <a:off x="8174736" y="237744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19" name="Image 3" descr="/home/claude/brochure/images/icon_handshake_white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5145" y="2447849"/>
            <a:ext cx="362102" cy="362102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8174736" y="297180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Supporto dedicato</a:t>
            </a:r>
            <a:endParaRPr lang="en-US" sz="1350" dirty="0"/>
          </a:p>
        </p:txBody>
      </p:sp>
      <p:sp>
        <p:nvSpPr>
          <p:cNvPr id="21" name="Text 15"/>
          <p:cNvSpPr/>
          <p:nvPr/>
        </p:nvSpPr>
        <p:spPr>
          <a:xfrm>
            <a:off x="8174736" y="331927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 referente sempre presente, per ogni fase del progetto.</a:t>
            </a:r>
            <a:endParaRPr lang="en-US" sz="1080" dirty="0"/>
          </a:p>
        </p:txBody>
      </p:sp>
      <p:sp>
        <p:nvSpPr>
          <p:cNvPr id="22" name="Shape 16"/>
          <p:cNvSpPr/>
          <p:nvPr/>
        </p:nvSpPr>
        <p:spPr>
          <a:xfrm>
            <a:off x="502920" y="416052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23" name="Shape 17"/>
          <p:cNvSpPr/>
          <p:nvPr/>
        </p:nvSpPr>
        <p:spPr>
          <a:xfrm>
            <a:off x="731520" y="438912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4" name="Image 4" descr="/home/claude/brochure/images/icon_shield_white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929" y="4459529"/>
            <a:ext cx="362102" cy="362102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731520" y="498348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Affidabilità totale</a:t>
            </a:r>
            <a:endParaRPr lang="en-US" sz="1350" dirty="0"/>
          </a:p>
        </p:txBody>
      </p:sp>
      <p:sp>
        <p:nvSpPr>
          <p:cNvPr id="26" name="Text 19"/>
          <p:cNvSpPr/>
          <p:nvPr/>
        </p:nvSpPr>
        <p:spPr>
          <a:xfrm>
            <a:off x="731520" y="533095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Gestione trasparente di account, catalogo e performance.</a:t>
            </a:r>
            <a:endParaRPr lang="en-US" sz="1080" dirty="0"/>
          </a:p>
        </p:txBody>
      </p:sp>
      <p:sp>
        <p:nvSpPr>
          <p:cNvPr id="27" name="Shape 20"/>
          <p:cNvSpPr/>
          <p:nvPr/>
        </p:nvSpPr>
        <p:spPr>
          <a:xfrm>
            <a:off x="4224528" y="416052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28" name="Shape 21"/>
          <p:cNvSpPr/>
          <p:nvPr/>
        </p:nvSpPr>
        <p:spPr>
          <a:xfrm>
            <a:off x="4453128" y="438912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29" name="Image 5" descr="/home/claude/brochure/images/icon_bar_white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23537" y="4459529"/>
            <a:ext cx="362102" cy="362102"/>
          </a:xfrm>
          <a:prstGeom prst="rect">
            <a:avLst/>
          </a:prstGeom>
        </p:spPr>
      </p:pic>
      <p:sp>
        <p:nvSpPr>
          <p:cNvPr id="30" name="Text 22"/>
          <p:cNvSpPr/>
          <p:nvPr/>
        </p:nvSpPr>
        <p:spPr>
          <a:xfrm>
            <a:off x="4453128" y="498348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Risultati misurabili</a:t>
            </a:r>
            <a:endParaRPr lang="en-US" sz="1350" dirty="0"/>
          </a:p>
        </p:txBody>
      </p:sp>
      <p:sp>
        <p:nvSpPr>
          <p:cNvPr id="31" name="Text 23"/>
          <p:cNvSpPr/>
          <p:nvPr/>
        </p:nvSpPr>
        <p:spPr>
          <a:xfrm>
            <a:off x="4453128" y="533095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 chiari su vendite, conversioni e crescita del brand.</a:t>
            </a:r>
            <a:endParaRPr lang="en-US" sz="1080" dirty="0"/>
          </a:p>
        </p:txBody>
      </p:sp>
      <p:sp>
        <p:nvSpPr>
          <p:cNvPr id="32" name="Shape 24"/>
          <p:cNvSpPr/>
          <p:nvPr/>
        </p:nvSpPr>
        <p:spPr>
          <a:xfrm>
            <a:off x="7946136" y="4160520"/>
            <a:ext cx="3520440" cy="1783080"/>
          </a:xfrm>
          <a:prstGeom prst="roundRect">
            <a:avLst>
              <a:gd name="adj" fmla="val 4103"/>
            </a:avLst>
          </a:prstGeom>
          <a:solidFill>
            <a:srgbClr val="251A2C"/>
          </a:solidFill>
          <a:ln/>
        </p:spPr>
      </p:sp>
      <p:sp>
        <p:nvSpPr>
          <p:cNvPr id="33" name="Shape 25"/>
          <p:cNvSpPr/>
          <p:nvPr/>
        </p:nvSpPr>
        <p:spPr>
          <a:xfrm>
            <a:off x="8174736" y="4389120"/>
            <a:ext cx="502920" cy="502920"/>
          </a:xfrm>
          <a:prstGeom prst="ellipse">
            <a:avLst/>
          </a:prstGeom>
          <a:solidFill>
            <a:srgbClr val="9A45AF"/>
          </a:solidFill>
          <a:ln/>
        </p:spPr>
      </p:sp>
      <p:pic>
        <p:nvPicPr>
          <p:cNvPr id="34" name="Image 6" descr="/home/claude/brochure/images/icon_bulb_white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5145" y="4459529"/>
            <a:ext cx="362102" cy="362102"/>
          </a:xfrm>
          <a:prstGeom prst="rect">
            <a:avLst/>
          </a:prstGeom>
        </p:spPr>
      </p:pic>
      <p:sp>
        <p:nvSpPr>
          <p:cNvPr id="35" name="Text 26"/>
          <p:cNvSpPr/>
          <p:nvPr/>
        </p:nvSpPr>
        <p:spPr>
          <a:xfrm>
            <a:off x="8174736" y="4983480"/>
            <a:ext cx="30632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Strategia su misura</a:t>
            </a:r>
            <a:endParaRPr lang="en-US" sz="1350" dirty="0"/>
          </a:p>
        </p:txBody>
      </p:sp>
      <p:sp>
        <p:nvSpPr>
          <p:cNvPr id="36" name="Text 27"/>
          <p:cNvSpPr/>
          <p:nvPr/>
        </p:nvSpPr>
        <p:spPr>
          <a:xfrm>
            <a:off x="8174736" y="5330952"/>
            <a:ext cx="3063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08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Nessuna soluzione standard: ogni piano nasce dal tuo business.</a:t>
            </a:r>
            <a:endParaRPr lang="en-US" sz="1080" dirty="0"/>
          </a:p>
        </p:txBody>
      </p:sp>
      <p:sp>
        <p:nvSpPr>
          <p:cNvPr id="37" name="Text 28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38" name="Text 29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brochure/images/icon_purp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2920" y="384048"/>
            <a:ext cx="256032" cy="312129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41248" y="365760"/>
            <a:ext cx="2194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300" dirty="0">
                <a:solidFill>
                  <a:srgbClr val="6E647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300" dirty="0"/>
          </a:p>
        </p:txBody>
      </p:sp>
      <p:sp>
        <p:nvSpPr>
          <p:cNvPr id="4" name="Text 1"/>
          <p:cNvSpPr/>
          <p:nvPr/>
        </p:nvSpPr>
        <p:spPr>
          <a:xfrm>
            <a:off x="8076895" y="365760"/>
            <a:ext cx="36576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50" spc="150" kern="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DOMANDE FREQUENTI</a:t>
            </a:r>
            <a:endParaRPr lang="en-US" sz="1050" dirty="0"/>
          </a:p>
        </p:txBody>
      </p:sp>
      <p:sp>
        <p:nvSpPr>
          <p:cNvPr id="5" name="Text 2"/>
          <p:cNvSpPr/>
          <p:nvPr/>
        </p:nvSpPr>
        <p:spPr>
          <a:xfrm>
            <a:off x="502920" y="914400"/>
            <a:ext cx="82296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400" b="1" dirty="0">
                <a:solidFill>
                  <a:srgbClr val="20182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Domande frequenti</a:t>
            </a:r>
            <a:endParaRPr lang="en-US" sz="3400" dirty="0"/>
          </a:p>
        </p:txBody>
      </p:sp>
      <p:sp>
        <p:nvSpPr>
          <p:cNvPr id="6" name="Shape 3"/>
          <p:cNvSpPr/>
          <p:nvPr/>
        </p:nvSpPr>
        <p:spPr>
          <a:xfrm>
            <a:off x="502920" y="187452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</p:spPr>
      </p:sp>
      <p:sp>
        <p:nvSpPr>
          <p:cNvPr id="7" name="Text 4"/>
          <p:cNvSpPr/>
          <p:nvPr/>
        </p:nvSpPr>
        <p:spPr>
          <a:xfrm>
            <a:off x="777240" y="2075688"/>
            <a:ext cx="4709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Devo avere già un account TikTok?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777240" y="2560320"/>
            <a:ext cx="4709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No. Anche senza account o con credenziali smarrite, pensiamo noi a tutto: dalla creazione alla configurazione completa.</a:t>
            </a:r>
            <a:endParaRPr lang="en-US" sz="1230" dirty="0"/>
          </a:p>
        </p:txBody>
      </p:sp>
      <p:sp>
        <p:nvSpPr>
          <p:cNvPr id="9" name="Shape 6"/>
          <p:cNvSpPr/>
          <p:nvPr/>
        </p:nvSpPr>
        <p:spPr>
          <a:xfrm>
            <a:off x="6263640" y="187452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</p:spPr>
      </p:sp>
      <p:sp>
        <p:nvSpPr>
          <p:cNvPr id="10" name="Text 7"/>
          <p:cNvSpPr/>
          <p:nvPr/>
        </p:nvSpPr>
        <p:spPr>
          <a:xfrm>
            <a:off x="6537960" y="2075688"/>
            <a:ext cx="4709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Quanto costa il servizio?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6537960" y="2560320"/>
            <a:ext cx="4709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Il costo viene definito con una proposta riservata e su misura, in base a obiettivi e catalogo del tuo brand.</a:t>
            </a:r>
            <a:endParaRPr lang="en-US" sz="1230" dirty="0"/>
          </a:p>
        </p:txBody>
      </p:sp>
      <p:sp>
        <p:nvSpPr>
          <p:cNvPr id="12" name="Shape 9"/>
          <p:cNvSpPr/>
          <p:nvPr/>
        </p:nvSpPr>
        <p:spPr>
          <a:xfrm>
            <a:off x="502920" y="379476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</p:spPr>
      </p:sp>
      <p:sp>
        <p:nvSpPr>
          <p:cNvPr id="13" name="Text 10"/>
          <p:cNvSpPr/>
          <p:nvPr/>
        </p:nvSpPr>
        <p:spPr>
          <a:xfrm>
            <a:off x="777240" y="3995928"/>
            <a:ext cx="4709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Chi si occupa dei creator e delle collaborazioni?</a:t>
            </a:r>
            <a:endParaRPr lang="en-US" sz="1450" dirty="0"/>
          </a:p>
        </p:txBody>
      </p:sp>
      <p:sp>
        <p:nvSpPr>
          <p:cNvPr id="14" name="Text 11"/>
          <p:cNvSpPr/>
          <p:nvPr/>
        </p:nvSpPr>
        <p:spPr>
          <a:xfrm>
            <a:off x="777240" y="4480560"/>
            <a:ext cx="4709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Selezioniamo noi i creator più adatti al tuo brand e gestiamo l'intero programma Affiliate.</a:t>
            </a:r>
            <a:endParaRPr lang="en-US" sz="1230" dirty="0"/>
          </a:p>
        </p:txBody>
      </p:sp>
      <p:sp>
        <p:nvSpPr>
          <p:cNvPr id="15" name="Shape 12"/>
          <p:cNvSpPr/>
          <p:nvPr/>
        </p:nvSpPr>
        <p:spPr>
          <a:xfrm>
            <a:off x="6263640" y="3794760"/>
            <a:ext cx="5257800" cy="1691640"/>
          </a:xfrm>
          <a:prstGeom prst="roundRect">
            <a:avLst>
              <a:gd name="adj" fmla="val 4324"/>
            </a:avLst>
          </a:prstGeom>
          <a:solidFill>
            <a:srgbClr val="F5EEF9"/>
          </a:solidFill>
          <a:ln/>
        </p:spPr>
      </p:sp>
      <p:sp>
        <p:nvSpPr>
          <p:cNvPr id="16" name="Text 13"/>
          <p:cNvSpPr/>
          <p:nvPr/>
        </p:nvSpPr>
        <p:spPr>
          <a:xfrm>
            <a:off x="6537960" y="3995928"/>
            <a:ext cx="47091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50" b="1" dirty="0">
                <a:solidFill>
                  <a:srgbClr val="7A2F94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Come vengono monitorati i risultati?</a:t>
            </a:r>
            <a:endParaRPr lang="en-US" sz="1450" dirty="0"/>
          </a:p>
        </p:txBody>
      </p:sp>
      <p:sp>
        <p:nvSpPr>
          <p:cNvPr id="17" name="Text 14"/>
          <p:cNvSpPr/>
          <p:nvPr/>
        </p:nvSpPr>
        <p:spPr>
          <a:xfrm>
            <a:off x="6537960" y="4480560"/>
            <a:ext cx="4709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20000"/>
              </a:lnSpc>
              <a:buNone/>
            </a:pPr>
            <a:r>
              <a:rPr lang="en-US" sz="123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 un monitoraggio continuo di ordini, conversioni e performance, condiviso in report periodici.</a:t>
            </a:r>
            <a:endParaRPr lang="en-US" sz="1230" dirty="0"/>
          </a:p>
        </p:txBody>
      </p:sp>
      <p:sp>
        <p:nvSpPr>
          <p:cNvPr id="18" name="Text 15"/>
          <p:cNvSpPr/>
          <p:nvPr/>
        </p:nvSpPr>
        <p:spPr>
          <a:xfrm>
            <a:off x="502920" y="63550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950" dirty="0"/>
          </a:p>
        </p:txBody>
      </p:sp>
      <p:sp>
        <p:nvSpPr>
          <p:cNvPr id="19" name="Text 16"/>
          <p:cNvSpPr/>
          <p:nvPr/>
        </p:nvSpPr>
        <p:spPr>
          <a:xfrm>
            <a:off x="11231575" y="6355080"/>
            <a:ext cx="457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950" dirty="0">
                <a:solidFill>
                  <a:srgbClr val="6E647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17101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-1371600" y="4114800"/>
            <a:ext cx="4114800" cy="4114800"/>
          </a:xfrm>
          <a:prstGeom prst="ellipse">
            <a:avLst/>
          </a:prstGeom>
          <a:solidFill>
            <a:srgbClr val="9A45AF">
              <a:alpha val="18000"/>
            </a:srgbClr>
          </a:solidFill>
          <a:ln/>
        </p:spPr>
      </p:sp>
      <p:sp>
        <p:nvSpPr>
          <p:cNvPr id="3" name="Shape 1"/>
          <p:cNvSpPr/>
          <p:nvPr/>
        </p:nvSpPr>
        <p:spPr>
          <a:xfrm>
            <a:off x="9601200" y="-1645920"/>
            <a:ext cx="3840480" cy="3840480"/>
          </a:xfrm>
          <a:prstGeom prst="ellipse">
            <a:avLst/>
          </a:prstGeom>
          <a:solidFill>
            <a:srgbClr val="9A45AF">
              <a:alpha val="20000"/>
            </a:srgbClr>
          </a:solidFill>
          <a:ln/>
        </p:spPr>
      </p:sp>
      <p:pic>
        <p:nvPicPr>
          <p:cNvPr id="4" name="Image 0" descr="/home/claude/brochure/images/icon_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4360" y="548640"/>
            <a:ext cx="411480" cy="50163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097280" y="548640"/>
            <a:ext cx="2743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USocial </a:t>
            </a:r>
            <a:pPr indent="0" marL="0">
              <a:buNone/>
            </a:pPr>
            <a:r>
              <a:rPr lang="en-US" sz="1500" dirty="0">
                <a:solidFill>
                  <a:srgbClr val="C9AFD6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Agency</a:t>
            </a:r>
            <a:endParaRPr lang="en-US" sz="1500" dirty="0"/>
          </a:p>
        </p:txBody>
      </p:sp>
      <p:sp>
        <p:nvSpPr>
          <p:cNvPr id="6" name="Text 3"/>
          <p:cNvSpPr/>
          <p:nvPr/>
        </p:nvSpPr>
        <p:spPr>
          <a:xfrm>
            <a:off x="822960" y="2148840"/>
            <a:ext cx="86868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0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Trasforma TikTok nel tuo</a:t>
            </a:r>
            <a:endParaRPr lang="en-US" sz="3800" dirty="0"/>
          </a:p>
          <a:p>
            <a:pPr indent="0" marL="0">
              <a:lnSpc>
                <a:spcPct val="105000"/>
              </a:lnSpc>
              <a:buNone/>
            </a:pPr>
            <a:r>
              <a:rPr lang="en-US" sz="38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prossimo canale di vendita</a:t>
            </a:r>
            <a:endParaRPr lang="en-US" sz="3800" dirty="0"/>
          </a:p>
        </p:txBody>
      </p:sp>
      <p:sp>
        <p:nvSpPr>
          <p:cNvPr id="7" name="Text 4"/>
          <p:cNvSpPr/>
          <p:nvPr/>
        </p:nvSpPr>
        <p:spPr>
          <a:xfrm>
            <a:off x="841248" y="3611880"/>
            <a:ext cx="79552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50" i="1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Inizia oggi con una configurazione professionale e una strategia costruita per far crescere il tuo business.</a:t>
            </a:r>
            <a:endParaRPr lang="en-US" sz="1550" dirty="0"/>
          </a:p>
        </p:txBody>
      </p:sp>
      <p:sp>
        <p:nvSpPr>
          <p:cNvPr id="8" name="Shape 5"/>
          <p:cNvSpPr/>
          <p:nvPr/>
        </p:nvSpPr>
        <p:spPr>
          <a:xfrm>
            <a:off x="822960" y="4434840"/>
            <a:ext cx="3749040" cy="731520"/>
          </a:xfrm>
          <a:prstGeom prst="roundRect">
            <a:avLst>
              <a:gd name="adj" fmla="val 15000"/>
            </a:avLst>
          </a:prstGeom>
          <a:solidFill>
            <a:srgbClr val="9A45AF"/>
          </a:solidFill>
          <a:ln/>
          <a:effectLst>
            <a:outerShdw sx="100000" sy="100000" kx="0" ky="0" algn="bl" rotWithShape="0" blurRad="101600" dist="38100" dir="5400000">
              <a:srgbClr val="000000">
                <a:alpha val="12000"/>
              </a:srgbClr>
            </a:outerShdw>
          </a:effectLst>
        </p:spPr>
      </p:sp>
      <p:sp>
        <p:nvSpPr>
          <p:cNvPr id="9" name="Text 6"/>
          <p:cNvSpPr/>
          <p:nvPr/>
        </p:nvSpPr>
        <p:spPr>
          <a:xfrm>
            <a:off x="822960" y="4434840"/>
            <a:ext cx="3749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b="1" spc="80" kern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RICHIEDI CONSULENZA GRATUITA</a:t>
            </a:r>
            <a:endParaRPr lang="en-US" sz="1350" dirty="0"/>
          </a:p>
        </p:txBody>
      </p:sp>
      <p:sp>
        <p:nvSpPr>
          <p:cNvPr id="10" name="Text 7"/>
          <p:cNvSpPr/>
          <p:nvPr/>
        </p:nvSpPr>
        <p:spPr>
          <a:xfrm>
            <a:off x="841248" y="534924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Proposta riservata e su misura per il tuo business</a:t>
            </a:r>
            <a:endParaRPr lang="en-US" sz="1200" dirty="0"/>
          </a:p>
        </p:txBody>
      </p:sp>
      <p:sp>
        <p:nvSpPr>
          <p:cNvPr id="11" name="Text 8"/>
          <p:cNvSpPr/>
          <p:nvPr/>
        </p:nvSpPr>
        <p:spPr>
          <a:xfrm>
            <a:off x="822960" y="6309360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C9AF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USocial Agency  •  Soluzioni digitali per la tua crescita</a:t>
            </a:r>
            <a:endParaRPr lang="en-US" sz="1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Apri il tuo TikTok Shop - USocial Agency</dc:title>
  <dc:subject>PptxGenJS Presentation</dc:subject>
  <dc:creator>USocial Agency</dc:creator>
  <cp:lastModifiedBy>USocial Agency</cp:lastModifiedBy>
  <cp:revision>1</cp:revision>
  <dcterms:created xsi:type="dcterms:W3CDTF">2026-07-06T22:09:25Z</dcterms:created>
  <dcterms:modified xsi:type="dcterms:W3CDTF">2026-07-06T22:09:25Z</dcterms:modified>
</cp:coreProperties>
</file>